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0"/>
  </p:notesMasterIdLst>
  <p:handoutMasterIdLst>
    <p:handoutMasterId r:id="rId11"/>
  </p:handoutMasterIdLst>
  <p:sldIdLst>
    <p:sldId id="256" r:id="rId2"/>
    <p:sldId id="287" r:id="rId3"/>
    <p:sldId id="308" r:id="rId4"/>
    <p:sldId id="432" r:id="rId5"/>
    <p:sldId id="434" r:id="rId6"/>
    <p:sldId id="313" r:id="rId7"/>
    <p:sldId id="314" r:id="rId8"/>
    <p:sldId id="31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2" autoAdjust="0"/>
    <p:restoredTop sz="88029" autoAdjust="0"/>
  </p:normalViewPr>
  <p:slideViewPr>
    <p:cSldViewPr snapToGrid="0">
      <p:cViewPr varScale="1">
        <p:scale>
          <a:sx n="64" d="100"/>
          <a:sy n="64" d="100"/>
        </p:scale>
        <p:origin x="1002" y="4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9/22/2021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9/22/2021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thenounproject.com/amoghdesig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thenounproject.com/amoghdesign/collection/banking-and-finance-vol-06"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a:t>
            </a:fld>
            <a:endParaRPr lang="en-US" noProof="0"/>
          </a:p>
        </p:txBody>
      </p:sp>
    </p:spTree>
    <p:extLst>
      <p:ext uri="{BB962C8B-B14F-4D97-AF65-F5344CB8AC3E}">
        <p14:creationId xmlns:p14="http://schemas.microsoft.com/office/powerpoint/2010/main" val="4283208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3</a:t>
            </a:fld>
            <a:endParaRPr lang="en-US" noProof="0" dirty="0"/>
          </a:p>
        </p:txBody>
      </p:sp>
    </p:spTree>
    <p:extLst>
      <p:ext uri="{BB962C8B-B14F-4D97-AF65-F5344CB8AC3E}">
        <p14:creationId xmlns:p14="http://schemas.microsoft.com/office/powerpoint/2010/main" val="3125171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4</a:t>
            </a:fld>
            <a:endParaRPr lang="en-US" noProof="0" dirty="0"/>
          </a:p>
        </p:txBody>
      </p:sp>
    </p:spTree>
    <p:extLst>
      <p:ext uri="{BB962C8B-B14F-4D97-AF65-F5344CB8AC3E}">
        <p14:creationId xmlns:p14="http://schemas.microsoft.com/office/powerpoint/2010/main" val="1397569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2556713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r>
              <a:rPr lang="en-GB" baseline="0" dirty="0"/>
              <a:t> source: https://commons.wikimedia.org/wiki/File:Google_driverless_car_at_intersection.gk.jpg#filelinks</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1927396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They can list</a:t>
            </a:r>
            <a:r>
              <a:rPr lang="en-GB" baseline="0" dirty="0"/>
              <a:t> more than 3 if they wish – but angle it towards the issues that need to be discussed.</a:t>
            </a:r>
          </a:p>
          <a:p>
            <a:r>
              <a:rPr lang="en-GB" baseline="0" dirty="0"/>
              <a:t>Image source: https://thenounproject.com/term/stakeholders/198911/</a:t>
            </a:r>
          </a:p>
          <a:p>
            <a:r>
              <a:rPr lang="en-GB" baseline="0" dirty="0"/>
              <a:t>Author of image: </a:t>
            </a:r>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3"/>
              </a:rPr>
              <a:t>P </a:t>
            </a:r>
            <a:r>
              <a:rPr lang="en-GB" sz="1200" b="0" i="0" u="none" strike="noStrike" kern="1200" dirty="0" err="1">
                <a:solidFill>
                  <a:schemeClr val="tx1"/>
                </a:solidFill>
                <a:effectLst/>
                <a:latin typeface="+mn-lt"/>
                <a:ea typeface="+mn-ea"/>
                <a:cs typeface="+mn-cs"/>
                <a:hlinkClick r:id="rId3"/>
              </a:rPr>
              <a:t>Thanga</a:t>
            </a:r>
            <a:r>
              <a:rPr lang="en-GB" sz="1200" b="0" i="0" u="none" strike="noStrike" kern="1200" dirty="0">
                <a:solidFill>
                  <a:schemeClr val="tx1"/>
                </a:solidFill>
                <a:effectLst/>
                <a:latin typeface="+mn-lt"/>
                <a:ea typeface="+mn-ea"/>
                <a:cs typeface="+mn-cs"/>
                <a:hlinkClick r:id="rId3"/>
              </a:rPr>
              <a:t> </a:t>
            </a:r>
            <a:r>
              <a:rPr lang="en-GB" sz="1200" b="0" i="0" u="none" strike="noStrike" kern="1200" dirty="0" err="1">
                <a:solidFill>
                  <a:schemeClr val="tx1"/>
                </a:solidFill>
                <a:effectLst/>
                <a:latin typeface="+mn-lt"/>
                <a:ea typeface="+mn-ea"/>
                <a:cs typeface="+mn-cs"/>
                <a:hlinkClick r:id="rId3"/>
              </a:rPr>
              <a:t>Vignesh</a:t>
            </a:r>
            <a:r>
              <a:rPr lang="en-GB" sz="1200" b="0" i="0" kern="1200" dirty="0">
                <a:solidFill>
                  <a:schemeClr val="tx1"/>
                </a:solidFill>
                <a:effectLst/>
                <a:latin typeface="+mn-lt"/>
                <a:ea typeface="+mn-ea"/>
                <a:cs typeface="+mn-cs"/>
              </a:rPr>
              <a:t> </a:t>
            </a:r>
          </a:p>
          <a:p>
            <a:r>
              <a:rPr lang="en-GB" sz="1200" b="0" i="0" kern="1200" dirty="0">
                <a:solidFill>
                  <a:schemeClr val="tx1"/>
                </a:solidFill>
                <a:effectLst/>
                <a:latin typeface="+mn-lt"/>
                <a:ea typeface="+mn-ea"/>
                <a:cs typeface="+mn-cs"/>
              </a:rPr>
              <a:t>In the </a:t>
            </a:r>
            <a:r>
              <a:rPr lang="en-GB" sz="1200" b="0" i="0" u="sng" kern="1200" dirty="0">
                <a:solidFill>
                  <a:schemeClr val="tx1"/>
                </a:solidFill>
                <a:effectLst/>
                <a:latin typeface="+mn-lt"/>
                <a:ea typeface="+mn-ea"/>
                <a:cs typeface="+mn-cs"/>
                <a:hlinkClick r:id="rId4" tooltip="View the Banking and Finance Vol 06 collection"/>
              </a:rPr>
              <a:t>Banking and Finance Vol 06 Collection</a:t>
            </a:r>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2937720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this</a:t>
            </a:r>
            <a:r>
              <a:rPr lang="en-GB" baseline="0" dirty="0"/>
              <a:t> activity they are ready to put together their 8-mark response. Use the table as an accelerated writing activity. Start with column 1 question 1 – is it ethical and then question 2 – which stakeholder(s) it will impact</a:t>
            </a:r>
          </a:p>
          <a:p>
            <a:r>
              <a:rPr lang="en-GB" baseline="0" dirty="0"/>
              <a:t>Repeat for column 2 and 3. </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a:p>
        </p:txBody>
      </p:sp>
    </p:spTree>
    <p:extLst>
      <p:ext uri="{BB962C8B-B14F-4D97-AF65-F5344CB8AC3E}">
        <p14:creationId xmlns:p14="http://schemas.microsoft.com/office/powerpoint/2010/main" val="21248194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noProof="1"/>
              <a:t>Unit 1:</a:t>
            </a:r>
          </a:p>
          <a:p>
            <a:r>
              <a:rPr lang="en-US" noProof="1"/>
              <a:t>The digital world</a:t>
            </a:r>
          </a:p>
          <a:p>
            <a:endParaRPr lang="en-US" noProof="1"/>
          </a:p>
          <a:p>
            <a:r>
              <a:rPr lang="en-US" noProof="1"/>
              <a:t>DT31: Autonomy </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7" name="Picture Placeholder 6">
            <a:extLst>
              <a:ext uri="{FF2B5EF4-FFF2-40B4-BE49-F238E27FC236}">
                <a16:creationId xmlns:a16="http://schemas.microsoft.com/office/drawing/2014/main" id="{114C3B67-6397-4957-8BFA-FFC85CDA57EB}"/>
              </a:ext>
            </a:extLst>
          </p:cNvPr>
          <p:cNvPicPr>
            <a:picLocks noGrp="1" noChangeAspect="1"/>
          </p:cNvPicPr>
          <p:nvPr>
            <p:ph type="pic" sz="quarter" idx="10"/>
          </p:nvPr>
        </p:nvPicPr>
        <p:blipFill>
          <a:blip r:embed="rId2"/>
          <a:srcRect l="17081" r="17081"/>
          <a:stretch>
            <a:fillRect/>
          </a:stretch>
        </p:blipFill>
        <p:spPr>
          <a:prstGeom prst="rect">
            <a:avLst/>
          </a:prstGeom>
        </p:spPr>
      </p:pic>
      <p:sp>
        <p:nvSpPr>
          <p:cNvPr id="8" name="Rectangle 7">
            <a:extLst>
              <a:ext uri="{FF2B5EF4-FFF2-40B4-BE49-F238E27FC236}">
                <a16:creationId xmlns:a16="http://schemas.microsoft.com/office/drawing/2014/main" id="{7CF4B109-76EE-4570-839D-518A723548B4}"/>
              </a:ext>
            </a:extLst>
          </p:cNvPr>
          <p:cNvSpPr/>
          <p:nvPr/>
        </p:nvSpPr>
        <p:spPr>
          <a:xfrm>
            <a:off x="157164" y="180977"/>
            <a:ext cx="4972050" cy="1358947"/>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Name:……………………………….........</a:t>
            </a:r>
          </a:p>
          <a:p>
            <a:pPr>
              <a:lnSpc>
                <a:spcPct val="150000"/>
              </a:lnSpc>
            </a:pPr>
            <a:r>
              <a:rPr lang="en-GB" dirty="0">
                <a:solidFill>
                  <a:schemeClr val="tx1"/>
                </a:solidFill>
                <a:latin typeface="+mj-lt"/>
              </a:rPr>
              <a:t>Class: ………………</a:t>
            </a:r>
          </a:p>
          <a:p>
            <a:pPr>
              <a:lnSpc>
                <a:spcPct val="150000"/>
              </a:lnSpc>
            </a:pPr>
            <a:r>
              <a:rPr lang="en-GB" dirty="0">
                <a:solidFill>
                  <a:schemeClr val="tx1"/>
                </a:solidFill>
                <a:latin typeface="+mj-lt"/>
              </a:rPr>
              <a:t>Date: …………….....</a:t>
            </a:r>
          </a:p>
        </p:txBody>
      </p:sp>
    </p:spTree>
    <p:extLst>
      <p:ext uri="{BB962C8B-B14F-4D97-AF65-F5344CB8AC3E}">
        <p14:creationId xmlns:p14="http://schemas.microsoft.com/office/powerpoint/2010/main" val="473519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In this section learners will gain knowledge and understanding of the following:</a:t>
            </a:r>
          </a:p>
          <a:p>
            <a:pPr lvl="1"/>
            <a:r>
              <a:rPr lang="en-GB" dirty="0"/>
              <a:t>the range of threats to data</a:t>
            </a:r>
          </a:p>
          <a:p>
            <a:pPr lvl="1"/>
            <a:r>
              <a:rPr lang="en-GB" dirty="0"/>
              <a:t>the range of cyber security resilience controls</a:t>
            </a:r>
          </a:p>
          <a:p>
            <a:pPr lvl="1"/>
            <a:r>
              <a:rPr lang="en-GB" dirty="0"/>
              <a:t>digital footprints</a:t>
            </a:r>
          </a:p>
          <a:p>
            <a:pPr lvl="1"/>
            <a:r>
              <a:rPr lang="en-GB" dirty="0"/>
              <a:t>legal and ethical responsibilities, including privacy and trust. </a:t>
            </a:r>
          </a:p>
          <a:p>
            <a:endParaRPr lang="en-GB" dirty="0"/>
          </a:p>
          <a:p>
            <a:endParaRPr lang="en-GB" dirty="0"/>
          </a:p>
          <a:p>
            <a:r>
              <a:rPr lang="en-GB" dirty="0"/>
              <a:t>Understand the basic principles of GDPR, the purpose of it and the consequences for breaking this law.</a:t>
            </a:r>
          </a:p>
          <a:p>
            <a:pPr marL="0" indent="0">
              <a:buNone/>
            </a:pPr>
            <a:endParaRPr lang="en-GB"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2</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636" y="3330000"/>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AA22112A-4B28-4D14-84E5-19A9CAF5933A}"/>
              </a:ext>
            </a:extLst>
          </p:cNvPr>
          <p:cNvPicPr>
            <a:picLocks noGrp="1" noChangeAspect="1"/>
          </p:cNvPicPr>
          <p:nvPr>
            <p:ph type="pic" sz="quarter" idx="13"/>
          </p:nvPr>
        </p:nvPicPr>
        <p:blipFill>
          <a:blip r:embed="rId3"/>
          <a:srcRect l="31526" r="31526"/>
          <a:stretch>
            <a:fillRect/>
          </a:stretch>
        </p:blipFill>
        <p:spPr>
          <a:prstGeom prst="rect">
            <a:avLst/>
          </a:prstGeom>
        </p:spPr>
      </p:pic>
    </p:spTree>
    <p:extLst>
      <p:ext uri="{BB962C8B-B14F-4D97-AF65-F5344CB8AC3E}">
        <p14:creationId xmlns:p14="http://schemas.microsoft.com/office/powerpoint/2010/main" val="4191138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Are we losing all our jobs to technology?</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37098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why you think the statement on the left isn’t necessarily true.</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6095998" y="5008494"/>
            <a:ext cx="5896133" cy="159013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some examples in which technology has replaced jobs normally completed by humans.</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12" name="Rectangle 11">
            <a:extLst>
              <a:ext uri="{FF2B5EF4-FFF2-40B4-BE49-F238E27FC236}">
                <a16:creationId xmlns:a16="http://schemas.microsoft.com/office/drawing/2014/main" id="{3FA2D86C-2611-477D-88FA-F592E59158D1}"/>
              </a:ext>
            </a:extLst>
          </p:cNvPr>
          <p:cNvSpPr/>
          <p:nvPr/>
        </p:nvSpPr>
        <p:spPr>
          <a:xfrm>
            <a:off x="199867" y="730062"/>
            <a:ext cx="5698013" cy="1555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Background</a:t>
            </a:r>
          </a:p>
          <a:p>
            <a:pPr algn="ctr"/>
            <a:r>
              <a:rPr lang="en-GB" dirty="0">
                <a:solidFill>
                  <a:schemeClr val="tx1"/>
                </a:solidFill>
                <a:latin typeface="+mj-lt"/>
              </a:rPr>
              <a:t>There is a common misunderstanding when it comes to the role technology plays in the daily operation of businesses. In some quarters, there are fears that technology will make certain jobs in the future obsolete.</a:t>
            </a:r>
          </a:p>
          <a:p>
            <a:pPr algn="ctr"/>
            <a:endParaRPr lang="en-GB" dirty="0">
              <a:solidFill>
                <a:schemeClr val="tx1"/>
              </a:solidFill>
              <a:latin typeface="+mj-lt"/>
            </a:endParaRPr>
          </a:p>
        </p:txBody>
      </p:sp>
      <p:pic>
        <p:nvPicPr>
          <p:cNvPr id="3" name="Picture 2">
            <a:extLst>
              <a:ext uri="{FF2B5EF4-FFF2-40B4-BE49-F238E27FC236}">
                <a16:creationId xmlns:a16="http://schemas.microsoft.com/office/drawing/2014/main" id="{9B4BD469-C300-438A-BDDC-BE515D9C7C46}"/>
              </a:ext>
            </a:extLst>
          </p:cNvPr>
          <p:cNvPicPr>
            <a:picLocks noChangeAspect="1"/>
          </p:cNvPicPr>
          <p:nvPr/>
        </p:nvPicPr>
        <p:blipFill>
          <a:blip r:embed="rId3"/>
          <a:stretch>
            <a:fillRect/>
          </a:stretch>
        </p:blipFill>
        <p:spPr>
          <a:xfrm>
            <a:off x="199867" y="2758440"/>
            <a:ext cx="5698013" cy="3796549"/>
          </a:xfrm>
          <a:prstGeom prst="rect">
            <a:avLst/>
          </a:prstGeom>
        </p:spPr>
      </p:pic>
    </p:spTree>
    <p:extLst>
      <p:ext uri="{BB962C8B-B14F-4D97-AF65-F5344CB8AC3E}">
        <p14:creationId xmlns:p14="http://schemas.microsoft.com/office/powerpoint/2010/main" val="284780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Robotics and Bionics</a:t>
            </a:r>
          </a:p>
        </p:txBody>
      </p:sp>
      <p:sp>
        <p:nvSpPr>
          <p:cNvPr id="13" name="Rectangle 12"/>
          <p:cNvSpPr/>
          <p:nvPr/>
        </p:nvSpPr>
        <p:spPr>
          <a:xfrm>
            <a:off x="2920181" y="730063"/>
            <a:ext cx="9071953"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2920181" y="1228968"/>
            <a:ext cx="9071951" cy="120451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jobs that make use of robotics</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2920180" y="2552108"/>
            <a:ext cx="9071952" cy="150306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For the input phase, robotics will use PIR (Passive Infrared Sensor)</a:t>
            </a:r>
          </a:p>
          <a:p>
            <a:pPr algn="ctr"/>
            <a:r>
              <a:rPr lang="en-GB" u="sng" dirty="0">
                <a:solidFill>
                  <a:schemeClr val="tx1"/>
                </a:solidFill>
                <a:latin typeface="+mj-lt"/>
              </a:rPr>
              <a:t>What is the purpose of a PIR?</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2494323" cy="257357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robot?</a:t>
            </a:r>
          </a:p>
          <a:p>
            <a:pPr algn="ctr"/>
            <a:r>
              <a:rPr lang="en-GB" dirty="0">
                <a:solidFill>
                  <a:schemeClr val="tx1"/>
                </a:solidFill>
                <a:latin typeface="+mj-lt"/>
              </a:rPr>
              <a:t>A robot is an automated piece of equipment designed to carry out routine repetitive tasks.</a:t>
            </a:r>
          </a:p>
          <a:p>
            <a:pPr algn="ctr"/>
            <a:r>
              <a:rPr lang="en-GB" dirty="0">
                <a:solidFill>
                  <a:schemeClr val="tx1"/>
                </a:solidFill>
                <a:latin typeface="+mj-lt"/>
              </a:rPr>
              <a:t>They can usually be re-programmed to perform a number of different tasks</a:t>
            </a:r>
          </a:p>
        </p:txBody>
      </p:sp>
      <p:pic>
        <p:nvPicPr>
          <p:cNvPr id="4" name="Picture 3">
            <a:extLst>
              <a:ext uri="{FF2B5EF4-FFF2-40B4-BE49-F238E27FC236}">
                <a16:creationId xmlns:a16="http://schemas.microsoft.com/office/drawing/2014/main" id="{512BE71C-172C-4314-89F2-C0B7A927104B}"/>
              </a:ext>
            </a:extLst>
          </p:cNvPr>
          <p:cNvPicPr>
            <a:picLocks noChangeAspect="1"/>
          </p:cNvPicPr>
          <p:nvPr/>
        </p:nvPicPr>
        <p:blipFill>
          <a:blip r:embed="rId3"/>
          <a:stretch>
            <a:fillRect/>
          </a:stretch>
        </p:blipFill>
        <p:spPr>
          <a:xfrm>
            <a:off x="199866" y="3428999"/>
            <a:ext cx="2494322" cy="3333135"/>
          </a:xfrm>
          <a:prstGeom prst="rect">
            <a:avLst/>
          </a:prstGeom>
        </p:spPr>
      </p:pic>
      <p:sp>
        <p:nvSpPr>
          <p:cNvPr id="10" name="Rectangle 9">
            <a:extLst>
              <a:ext uri="{FF2B5EF4-FFF2-40B4-BE49-F238E27FC236}">
                <a16:creationId xmlns:a16="http://schemas.microsoft.com/office/drawing/2014/main" id="{C2182300-3ABB-4A33-9390-A72206D3A287}"/>
              </a:ext>
            </a:extLst>
          </p:cNvPr>
          <p:cNvSpPr/>
          <p:nvPr/>
        </p:nvSpPr>
        <p:spPr>
          <a:xfrm>
            <a:off x="2920180" y="4211300"/>
            <a:ext cx="9071952" cy="150306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Instructions are processed by robot using real-time processing.</a:t>
            </a:r>
          </a:p>
          <a:p>
            <a:pPr algn="ctr"/>
            <a:r>
              <a:rPr lang="en-GB" u="sng" dirty="0">
                <a:solidFill>
                  <a:schemeClr val="tx1"/>
                </a:solidFill>
                <a:latin typeface="+mj-lt"/>
              </a:rPr>
              <a:t>What is meant by ‘real-time processing’?</a:t>
            </a:r>
          </a:p>
          <a:p>
            <a:pPr algn="ctr"/>
            <a:endParaRPr lang="en-GB" u="sng" dirty="0">
              <a:solidFill>
                <a:schemeClr val="tx1"/>
              </a:solidFill>
              <a:latin typeface="+mj-lt"/>
            </a:endParaRPr>
          </a:p>
        </p:txBody>
      </p:sp>
      <p:sp>
        <p:nvSpPr>
          <p:cNvPr id="12" name="Rectangle 11">
            <a:extLst>
              <a:ext uri="{FF2B5EF4-FFF2-40B4-BE49-F238E27FC236}">
                <a16:creationId xmlns:a16="http://schemas.microsoft.com/office/drawing/2014/main" id="{0C913C94-6F3D-4462-BF9E-DC3C74798FBA}"/>
              </a:ext>
            </a:extLst>
          </p:cNvPr>
          <p:cNvSpPr/>
          <p:nvPr/>
        </p:nvSpPr>
        <p:spPr>
          <a:xfrm>
            <a:off x="2920180" y="5827825"/>
            <a:ext cx="9071952" cy="9015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would the robot perform the action requested?</a:t>
            </a:r>
          </a:p>
        </p:txBody>
      </p:sp>
    </p:spTree>
    <p:extLst>
      <p:ext uri="{BB962C8B-B14F-4D97-AF65-F5344CB8AC3E}">
        <p14:creationId xmlns:p14="http://schemas.microsoft.com/office/powerpoint/2010/main" val="2852494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10225702" cy="738664"/>
          </a:xfrm>
          <a:prstGeom prst="rect">
            <a:avLst/>
          </a:prstGeom>
          <a:noFill/>
        </p:spPr>
        <p:txBody>
          <a:bodyPr wrap="square" rtlCol="0">
            <a:spAutoFit/>
          </a:bodyPr>
          <a:lstStyle/>
          <a:p>
            <a:r>
              <a:rPr lang="en-GB" sz="2400" b="1" u="sng" dirty="0">
                <a:latin typeface="+mj-lt"/>
              </a:rPr>
              <a:t>Control processes</a:t>
            </a:r>
          </a:p>
          <a:p>
            <a:r>
              <a:rPr lang="en-GB" dirty="0">
                <a:latin typeface="+mj-lt"/>
              </a:rPr>
              <a:t>Identify the benefits and drawbacks of using computer controlled technology such as robots.</a:t>
            </a:r>
          </a:p>
        </p:txBody>
      </p:sp>
      <p:graphicFrame>
        <p:nvGraphicFramePr>
          <p:cNvPr id="3" name="Table 2">
            <a:extLst>
              <a:ext uri="{FF2B5EF4-FFF2-40B4-BE49-F238E27FC236}">
                <a16:creationId xmlns:a16="http://schemas.microsoft.com/office/drawing/2014/main" id="{AF194F16-52DD-4130-AC2D-B961A1D48CDB}"/>
              </a:ext>
            </a:extLst>
          </p:cNvPr>
          <p:cNvGraphicFramePr>
            <a:graphicFrameLocks noGrp="1"/>
          </p:cNvGraphicFramePr>
          <p:nvPr>
            <p:extLst/>
          </p:nvPr>
        </p:nvGraphicFramePr>
        <p:xfrm>
          <a:off x="250493" y="867252"/>
          <a:ext cx="11164529" cy="5003800"/>
        </p:xfrm>
        <a:graphic>
          <a:graphicData uri="http://schemas.openxmlformats.org/drawingml/2006/table">
            <a:tbl>
              <a:tblPr firstRow="1" bandRow="1">
                <a:tableStyleId>{5940675A-B579-460E-94D1-54222C63F5DA}</a:tableStyleId>
              </a:tblPr>
              <a:tblGrid>
                <a:gridCol w="5604387">
                  <a:extLst>
                    <a:ext uri="{9D8B030D-6E8A-4147-A177-3AD203B41FA5}">
                      <a16:colId xmlns:a16="http://schemas.microsoft.com/office/drawing/2014/main" val="1111938527"/>
                    </a:ext>
                  </a:extLst>
                </a:gridCol>
                <a:gridCol w="5560142">
                  <a:extLst>
                    <a:ext uri="{9D8B030D-6E8A-4147-A177-3AD203B41FA5}">
                      <a16:colId xmlns:a16="http://schemas.microsoft.com/office/drawing/2014/main" val="1142211588"/>
                    </a:ext>
                  </a:extLst>
                </a:gridCol>
              </a:tblGrid>
              <a:tr h="370840">
                <a:tc>
                  <a:txBody>
                    <a:bodyPr/>
                    <a:lstStyle/>
                    <a:p>
                      <a:pPr algn="ctr"/>
                      <a:r>
                        <a:rPr lang="en-GB" dirty="0">
                          <a:latin typeface="+mj-lt"/>
                        </a:rPr>
                        <a:t>Benefits</a:t>
                      </a:r>
                    </a:p>
                  </a:txBody>
                  <a:tcPr>
                    <a:solidFill>
                      <a:schemeClr val="bg1">
                        <a:lumMod val="85000"/>
                      </a:schemeClr>
                    </a:solidFill>
                  </a:tcPr>
                </a:tc>
                <a:tc>
                  <a:txBody>
                    <a:bodyPr/>
                    <a:lstStyle/>
                    <a:p>
                      <a:pPr algn="ctr"/>
                      <a:r>
                        <a:rPr lang="en-GB" dirty="0">
                          <a:latin typeface="+mj-lt"/>
                        </a:rPr>
                        <a:t>Drawbacks</a:t>
                      </a:r>
                    </a:p>
                  </a:txBody>
                  <a:tcPr>
                    <a:solidFill>
                      <a:schemeClr val="bg1">
                        <a:lumMod val="85000"/>
                      </a:schemeClr>
                    </a:solidFill>
                  </a:tcPr>
                </a:tc>
                <a:extLst>
                  <a:ext uri="{0D108BD9-81ED-4DB2-BD59-A6C34878D82A}">
                    <a16:rowId xmlns:a16="http://schemas.microsoft.com/office/drawing/2014/main" val="2382892144"/>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p>
                      <a:endParaRPr lang="en-GB" sz="1600" dirty="0">
                        <a:latin typeface="+mj-lt"/>
                      </a:endParaRPr>
                    </a:p>
                  </a:txBody>
                  <a:tcPr/>
                </a:tc>
                <a:extLst>
                  <a:ext uri="{0D108BD9-81ED-4DB2-BD59-A6C34878D82A}">
                    <a16:rowId xmlns:a16="http://schemas.microsoft.com/office/drawing/2014/main" val="3313222798"/>
                  </a:ext>
                </a:extLst>
              </a:tr>
              <a:tr h="370840">
                <a:tc>
                  <a:txBody>
                    <a:bodyPr/>
                    <a:lstStyle/>
                    <a:p>
                      <a:endParaRPr lang="en-GB" sz="1600" dirty="0">
                        <a:latin typeface="+mj-lt"/>
                      </a:endParaRPr>
                    </a:p>
                    <a:p>
                      <a:endParaRPr lang="en-GB" sz="1600"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latin typeface="+mj-lt"/>
                        <a:ea typeface="+mn-ea"/>
                        <a:cs typeface="+mn-cs"/>
                      </a:endParaRPr>
                    </a:p>
                  </a:txBody>
                  <a:tcPr/>
                </a:tc>
                <a:extLst>
                  <a:ext uri="{0D108BD9-81ED-4DB2-BD59-A6C34878D82A}">
                    <a16:rowId xmlns:a16="http://schemas.microsoft.com/office/drawing/2014/main" val="552508130"/>
                  </a:ext>
                </a:extLst>
              </a:tr>
              <a:tr h="370840">
                <a:tc>
                  <a:txBody>
                    <a:bodyPr/>
                    <a:lstStyle/>
                    <a:p>
                      <a:endParaRPr lang="en-GB" sz="1600" dirty="0">
                        <a:latin typeface="+mj-lt"/>
                      </a:endParaRPr>
                    </a:p>
                    <a:p>
                      <a:endParaRPr lang="en-GB" sz="1600"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latin typeface="+mj-lt"/>
                        <a:ea typeface="+mn-ea"/>
                        <a:cs typeface="+mn-cs"/>
                      </a:endParaRPr>
                    </a:p>
                  </a:txBody>
                  <a:tcPr/>
                </a:tc>
                <a:extLst>
                  <a:ext uri="{0D108BD9-81ED-4DB2-BD59-A6C34878D82A}">
                    <a16:rowId xmlns:a16="http://schemas.microsoft.com/office/drawing/2014/main" val="3521603281"/>
                  </a:ext>
                </a:extLst>
              </a:tr>
              <a:tr h="370840">
                <a:tc>
                  <a:txBody>
                    <a:bodyPr/>
                    <a:lstStyle/>
                    <a:p>
                      <a:endParaRPr lang="en-GB" sz="1600" dirty="0">
                        <a:latin typeface="+mj-lt"/>
                      </a:endParaRPr>
                    </a:p>
                    <a:p>
                      <a:endParaRPr lang="en-GB" sz="1600"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latin typeface="+mj-lt"/>
                        <a:ea typeface="+mn-ea"/>
                        <a:cs typeface="+mn-cs"/>
                      </a:endParaRPr>
                    </a:p>
                  </a:txBody>
                  <a:tcPr/>
                </a:tc>
                <a:extLst>
                  <a:ext uri="{0D108BD9-81ED-4DB2-BD59-A6C34878D82A}">
                    <a16:rowId xmlns:a16="http://schemas.microsoft.com/office/drawing/2014/main" val="539491031"/>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3912164637"/>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2717856965"/>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1342575414"/>
                  </a:ext>
                </a:extLst>
              </a:tr>
              <a:tr h="370840">
                <a:tc>
                  <a:txBody>
                    <a:bodyPr/>
                    <a:lstStyle/>
                    <a:p>
                      <a:endParaRPr lang="en-GB" sz="1600" dirty="0">
                        <a:latin typeface="+mj-lt"/>
                      </a:endParaRPr>
                    </a:p>
                    <a:p>
                      <a:endParaRPr lang="en-GB" sz="1600" dirty="0">
                        <a:latin typeface="+mj-lt"/>
                      </a:endParaRPr>
                    </a:p>
                  </a:txBody>
                  <a:tcPr/>
                </a:tc>
                <a:tc>
                  <a:txBody>
                    <a:bodyPr/>
                    <a:lstStyle/>
                    <a:p>
                      <a:endParaRPr lang="en-GB" sz="1600" dirty="0">
                        <a:latin typeface="+mj-lt"/>
                      </a:endParaRPr>
                    </a:p>
                  </a:txBody>
                  <a:tcPr/>
                </a:tc>
                <a:extLst>
                  <a:ext uri="{0D108BD9-81ED-4DB2-BD59-A6C34878D82A}">
                    <a16:rowId xmlns:a16="http://schemas.microsoft.com/office/drawing/2014/main" val="1892557048"/>
                  </a:ext>
                </a:extLst>
              </a:tr>
            </a:tbl>
          </a:graphicData>
        </a:graphic>
      </p:graphicFrame>
    </p:spTree>
    <p:extLst>
      <p:ext uri="{BB962C8B-B14F-4D97-AF65-F5344CB8AC3E}">
        <p14:creationId xmlns:p14="http://schemas.microsoft.com/office/powerpoint/2010/main" val="3087590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6</a:t>
            </a:fld>
            <a:endParaRPr lang="en-US" noProof="0"/>
          </a:p>
        </p:txBody>
      </p:sp>
      <p:sp>
        <p:nvSpPr>
          <p:cNvPr id="4" name="Rectangle 3"/>
          <p:cNvSpPr/>
          <p:nvPr/>
        </p:nvSpPr>
        <p:spPr>
          <a:xfrm>
            <a:off x="6293891" y="1147598"/>
            <a:ext cx="5750964" cy="744263"/>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mj-lt"/>
              </a:rPr>
              <a:t>This requires a range of ideas and arguments to be expressed.</a:t>
            </a:r>
          </a:p>
        </p:txBody>
      </p:sp>
      <p:sp>
        <p:nvSpPr>
          <p:cNvPr id="5" name="Rectangle 4"/>
          <p:cNvSpPr/>
          <p:nvPr/>
        </p:nvSpPr>
        <p:spPr>
          <a:xfrm>
            <a:off x="157163" y="1147598"/>
            <a:ext cx="5750967" cy="744263"/>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mj-lt"/>
              </a:rPr>
              <a:t>DISCUSS</a:t>
            </a:r>
          </a:p>
        </p:txBody>
      </p:sp>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pic>
        <p:nvPicPr>
          <p:cNvPr id="7" name="Picture 6"/>
          <p:cNvPicPr>
            <a:picLocks noChangeAspect="1"/>
          </p:cNvPicPr>
          <p:nvPr/>
        </p:nvPicPr>
        <p:blipFill>
          <a:blip r:embed="rId3"/>
          <a:stretch>
            <a:fillRect/>
          </a:stretch>
        </p:blipFill>
        <p:spPr>
          <a:xfrm>
            <a:off x="157163" y="2282716"/>
            <a:ext cx="5818279" cy="3865836"/>
          </a:xfrm>
          <a:prstGeom prst="rect">
            <a:avLst/>
          </a:prstGeom>
        </p:spPr>
      </p:pic>
      <p:sp>
        <p:nvSpPr>
          <p:cNvPr id="8" name="Rectangle 7"/>
          <p:cNvSpPr/>
          <p:nvPr/>
        </p:nvSpPr>
        <p:spPr>
          <a:xfrm>
            <a:off x="6293887" y="2282715"/>
            <a:ext cx="5750967" cy="386583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i="1" dirty="0">
              <a:solidFill>
                <a:schemeClr val="tx1"/>
              </a:solidFill>
              <a:latin typeface="+mj-lt"/>
            </a:endParaRPr>
          </a:p>
          <a:p>
            <a:r>
              <a:rPr lang="en-GB" sz="2000" i="1" dirty="0">
                <a:solidFill>
                  <a:schemeClr val="tx1"/>
                </a:solidFill>
                <a:latin typeface="+mj-lt"/>
              </a:rPr>
              <a:t>“Most people would agree that driverless cars are the future” </a:t>
            </a:r>
          </a:p>
          <a:p>
            <a:endParaRPr lang="en-GB" sz="2000" dirty="0">
              <a:solidFill>
                <a:schemeClr val="tx1"/>
              </a:solidFill>
              <a:latin typeface="+mj-lt"/>
            </a:endParaRPr>
          </a:p>
          <a:p>
            <a:r>
              <a:rPr lang="en-GB" sz="2000" dirty="0">
                <a:solidFill>
                  <a:schemeClr val="tx1"/>
                </a:solidFill>
                <a:latin typeface="+mj-lt"/>
              </a:rPr>
              <a:t>Discuss the impact of increased use of driverless cars. (8 marks) </a:t>
            </a:r>
          </a:p>
          <a:p>
            <a:endParaRPr lang="en-GB" sz="2000" dirty="0">
              <a:solidFill>
                <a:schemeClr val="tx1"/>
              </a:solidFill>
              <a:latin typeface="+mj-lt"/>
            </a:endParaRPr>
          </a:p>
          <a:p>
            <a:r>
              <a:rPr lang="en-GB" sz="2000" dirty="0">
                <a:solidFill>
                  <a:schemeClr val="tx1"/>
                </a:solidFill>
                <a:latin typeface="+mj-lt"/>
              </a:rPr>
              <a:t>In your answers you might consider the impact on:</a:t>
            </a:r>
          </a:p>
          <a:p>
            <a:pPr marL="285750" lvl="0" indent="-285750">
              <a:buFont typeface="Arial" panose="020B0604020202020204" pitchFamily="34" charset="0"/>
              <a:buChar char="•"/>
            </a:pPr>
            <a:r>
              <a:rPr lang="en-GB" sz="2000" dirty="0">
                <a:solidFill>
                  <a:schemeClr val="tx1"/>
                </a:solidFill>
                <a:latin typeface="+mj-lt"/>
              </a:rPr>
              <a:t>Stakeholders</a:t>
            </a:r>
          </a:p>
          <a:p>
            <a:pPr marL="285750" lvl="0" indent="-285750">
              <a:buFont typeface="Arial" panose="020B0604020202020204" pitchFamily="34" charset="0"/>
              <a:buChar char="•"/>
            </a:pPr>
            <a:r>
              <a:rPr lang="en-GB" sz="2000" dirty="0">
                <a:solidFill>
                  <a:schemeClr val="tx1"/>
                </a:solidFill>
                <a:latin typeface="+mj-lt"/>
              </a:rPr>
              <a:t>Legal issues</a:t>
            </a:r>
          </a:p>
          <a:p>
            <a:pPr marL="285750" lvl="0" indent="-285750">
              <a:buFont typeface="Arial" panose="020B0604020202020204" pitchFamily="34" charset="0"/>
              <a:buChar char="•"/>
            </a:pPr>
            <a:r>
              <a:rPr lang="en-GB" sz="2000" dirty="0">
                <a:solidFill>
                  <a:schemeClr val="tx1"/>
                </a:solidFill>
                <a:latin typeface="+mj-lt"/>
              </a:rPr>
              <a:t>Ethical issues</a:t>
            </a:r>
          </a:p>
          <a:p>
            <a:pPr marL="285750" lvl="0" indent="-285750">
              <a:buFont typeface="Arial" panose="020B0604020202020204" pitchFamily="34" charset="0"/>
              <a:buChar char="•"/>
            </a:pPr>
            <a:r>
              <a:rPr lang="en-GB" sz="2000" dirty="0">
                <a:solidFill>
                  <a:schemeClr val="tx1"/>
                </a:solidFill>
                <a:latin typeface="+mj-lt"/>
              </a:rPr>
              <a:t>Environmental issues</a:t>
            </a:r>
          </a:p>
          <a:p>
            <a:pPr algn="ctr"/>
            <a:endParaRPr lang="en-GB" dirty="0">
              <a:solidFill>
                <a:schemeClr val="tx1"/>
              </a:solidFill>
              <a:latin typeface="+mj-lt"/>
            </a:endParaRPr>
          </a:p>
          <a:p>
            <a:pPr algn="ctr"/>
            <a:endParaRPr lang="en-GB" dirty="0">
              <a:solidFill>
                <a:schemeClr val="tx1"/>
              </a:solidFill>
              <a:latin typeface="+mj-lt"/>
            </a:endParaRPr>
          </a:p>
        </p:txBody>
      </p:sp>
    </p:spTree>
    <p:extLst>
      <p:ext uri="{BB962C8B-B14F-4D97-AF65-F5344CB8AC3E}">
        <p14:creationId xmlns:p14="http://schemas.microsoft.com/office/powerpoint/2010/main" val="1977019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7</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sp>
        <p:nvSpPr>
          <p:cNvPr id="4" name="Rectangle 3"/>
          <p:cNvSpPr/>
          <p:nvPr/>
        </p:nvSpPr>
        <p:spPr>
          <a:xfrm>
            <a:off x="287228" y="706165"/>
            <a:ext cx="5766731" cy="93344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mj-lt"/>
              </a:rPr>
              <a:t>STEP 1</a:t>
            </a:r>
          </a:p>
          <a:p>
            <a:pPr algn="ctr"/>
            <a:r>
              <a:rPr lang="en-GB" sz="2000" dirty="0">
                <a:solidFill>
                  <a:schemeClr val="tx1"/>
                </a:solidFill>
                <a:latin typeface="+mj-lt"/>
              </a:rPr>
              <a:t>First of all, who is likely to affect? To do this, you need to identify a list of stakeholders.</a:t>
            </a:r>
          </a:p>
        </p:txBody>
      </p:sp>
      <p:sp>
        <p:nvSpPr>
          <p:cNvPr id="5" name="Rectangle 4"/>
          <p:cNvSpPr/>
          <p:nvPr/>
        </p:nvSpPr>
        <p:spPr>
          <a:xfrm>
            <a:off x="287228" y="1913180"/>
            <a:ext cx="5766731" cy="341469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200000"/>
              </a:lnSpc>
            </a:pPr>
            <a:r>
              <a:rPr lang="en-GB" dirty="0">
                <a:solidFill>
                  <a:schemeClr val="tx1"/>
                </a:solidFill>
                <a:latin typeface="+mj-lt"/>
              </a:rPr>
              <a:t>List of stakeholders whom this may concern:</a:t>
            </a:r>
          </a:p>
          <a:p>
            <a:pPr marL="342900" indent="-342900">
              <a:lnSpc>
                <a:spcPct val="200000"/>
              </a:lnSpc>
              <a:buAutoNum type="arabicPeriod"/>
            </a:pPr>
            <a:r>
              <a:rPr lang="en-GB" dirty="0">
                <a:solidFill>
                  <a:schemeClr val="tx1"/>
                </a:solidFill>
                <a:latin typeface="+mj-lt"/>
              </a:rPr>
              <a:t>…………………………………………………………</a:t>
            </a:r>
          </a:p>
          <a:p>
            <a:pPr marL="342900" indent="-342900">
              <a:lnSpc>
                <a:spcPct val="200000"/>
              </a:lnSpc>
              <a:buAutoNum type="arabicPeriod"/>
            </a:pPr>
            <a:r>
              <a:rPr lang="en-GB" dirty="0">
                <a:solidFill>
                  <a:schemeClr val="tx1"/>
                </a:solidFill>
                <a:latin typeface="+mj-lt"/>
              </a:rPr>
              <a:t>…………………………………………………………</a:t>
            </a:r>
          </a:p>
          <a:p>
            <a:pPr marL="342900" indent="-342900">
              <a:lnSpc>
                <a:spcPct val="200000"/>
              </a:lnSpc>
              <a:buAutoNum type="arabicPeriod"/>
            </a:pPr>
            <a:r>
              <a:rPr lang="en-GB" dirty="0">
                <a:solidFill>
                  <a:schemeClr val="tx1"/>
                </a:solidFill>
                <a:latin typeface="+mj-lt"/>
              </a:rPr>
              <a:t>…………………………………………………………</a:t>
            </a:r>
          </a:p>
        </p:txBody>
      </p:sp>
      <p:sp>
        <p:nvSpPr>
          <p:cNvPr id="9" name="Rectangle 8"/>
          <p:cNvSpPr/>
          <p:nvPr/>
        </p:nvSpPr>
        <p:spPr>
          <a:xfrm>
            <a:off x="6248400" y="1172889"/>
            <a:ext cx="5764924" cy="4154984"/>
          </a:xfrm>
          <a:prstGeom prst="rect">
            <a:avLst/>
          </a:prstGeom>
        </p:spPr>
        <p:txBody>
          <a:bodyPr wrap="square">
            <a:spAutoFit/>
          </a:bodyPr>
          <a:lstStyle/>
          <a:p>
            <a:r>
              <a:rPr lang="en-GB" sz="2400" i="1" dirty="0">
                <a:solidFill>
                  <a:srgbClr val="FF0000"/>
                </a:solidFill>
                <a:latin typeface="+mj-lt"/>
              </a:rPr>
              <a:t>“A stakeholder is a person or group of people with an interest or concern in something, especially a business.”</a:t>
            </a:r>
          </a:p>
          <a:p>
            <a:endParaRPr lang="en-GB" sz="2400" i="1" dirty="0">
              <a:latin typeface="+mj-lt"/>
            </a:endParaRPr>
          </a:p>
          <a:p>
            <a:r>
              <a:rPr lang="en-GB" sz="2400" i="1" dirty="0">
                <a:latin typeface="+mj-lt"/>
              </a:rPr>
              <a:t>Stakeholders include person(s) such as: </a:t>
            </a:r>
          </a:p>
          <a:p>
            <a:pPr marL="342900" indent="-342900">
              <a:buFont typeface="Arial" panose="020B0604020202020204" pitchFamily="34" charset="0"/>
              <a:buChar char="•"/>
            </a:pPr>
            <a:r>
              <a:rPr lang="en-GB" sz="2400" i="1" dirty="0">
                <a:latin typeface="+mj-lt"/>
              </a:rPr>
              <a:t>Customers</a:t>
            </a:r>
          </a:p>
          <a:p>
            <a:pPr marL="342900" indent="-342900">
              <a:buFont typeface="Arial" panose="020B0604020202020204" pitchFamily="34" charset="0"/>
              <a:buChar char="•"/>
            </a:pPr>
            <a:r>
              <a:rPr lang="en-GB" sz="2400" i="1" dirty="0">
                <a:latin typeface="+mj-lt"/>
              </a:rPr>
              <a:t>Businesses</a:t>
            </a:r>
          </a:p>
          <a:p>
            <a:pPr marL="342900" indent="-342900">
              <a:buFont typeface="Arial" panose="020B0604020202020204" pitchFamily="34" charset="0"/>
              <a:buChar char="•"/>
            </a:pPr>
            <a:r>
              <a:rPr lang="en-GB" sz="2400" i="1" dirty="0">
                <a:latin typeface="+mj-lt"/>
              </a:rPr>
              <a:t>Suppliers</a:t>
            </a:r>
          </a:p>
          <a:p>
            <a:pPr marL="342900" indent="-342900">
              <a:buFont typeface="Arial" panose="020B0604020202020204" pitchFamily="34" charset="0"/>
              <a:buChar char="•"/>
            </a:pPr>
            <a:r>
              <a:rPr lang="en-GB" sz="2400" i="1" dirty="0">
                <a:latin typeface="+mj-lt"/>
              </a:rPr>
              <a:t>Government</a:t>
            </a:r>
          </a:p>
          <a:p>
            <a:pPr marL="342900" indent="-342900">
              <a:buFont typeface="Arial" panose="020B0604020202020204" pitchFamily="34" charset="0"/>
              <a:buChar char="•"/>
            </a:pPr>
            <a:r>
              <a:rPr lang="en-GB" sz="2400" i="1" dirty="0">
                <a:latin typeface="+mj-lt"/>
              </a:rPr>
              <a:t>Local community</a:t>
            </a:r>
          </a:p>
          <a:p>
            <a:pPr marL="342900" indent="-342900">
              <a:buFont typeface="Arial" panose="020B0604020202020204" pitchFamily="34" charset="0"/>
              <a:buChar char="•"/>
            </a:pPr>
            <a:r>
              <a:rPr lang="en-GB" sz="2400" i="1" dirty="0">
                <a:latin typeface="+mj-lt"/>
              </a:rPr>
              <a:t>Employees </a:t>
            </a:r>
          </a:p>
        </p:txBody>
      </p:sp>
      <p:pic>
        <p:nvPicPr>
          <p:cNvPr id="11266" name="Picture 2" descr="Stakeholders Icons - Download Free Vector Icons | Nou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8200" y="3422873"/>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462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8</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Command words</a:t>
            </a:r>
          </a:p>
        </p:txBody>
      </p:sp>
      <p:graphicFrame>
        <p:nvGraphicFramePr>
          <p:cNvPr id="4" name="Table 3"/>
          <p:cNvGraphicFramePr>
            <a:graphicFrameLocks noGrp="1"/>
          </p:cNvGraphicFramePr>
          <p:nvPr>
            <p:extLst/>
          </p:nvPr>
        </p:nvGraphicFramePr>
        <p:xfrm>
          <a:off x="329324" y="940381"/>
          <a:ext cx="10832661" cy="5573742"/>
        </p:xfrm>
        <a:graphic>
          <a:graphicData uri="http://schemas.openxmlformats.org/drawingml/2006/table">
            <a:tbl>
              <a:tblPr firstRow="1" bandRow="1">
                <a:tableStyleId>{5940675A-B579-460E-94D1-54222C63F5DA}</a:tableStyleId>
              </a:tblPr>
              <a:tblGrid>
                <a:gridCol w="3610887">
                  <a:extLst>
                    <a:ext uri="{9D8B030D-6E8A-4147-A177-3AD203B41FA5}">
                      <a16:colId xmlns:a16="http://schemas.microsoft.com/office/drawing/2014/main" val="2197169913"/>
                    </a:ext>
                  </a:extLst>
                </a:gridCol>
                <a:gridCol w="3610887">
                  <a:extLst>
                    <a:ext uri="{9D8B030D-6E8A-4147-A177-3AD203B41FA5}">
                      <a16:colId xmlns:a16="http://schemas.microsoft.com/office/drawing/2014/main" val="3251586866"/>
                    </a:ext>
                  </a:extLst>
                </a:gridCol>
                <a:gridCol w="3610887">
                  <a:extLst>
                    <a:ext uri="{9D8B030D-6E8A-4147-A177-3AD203B41FA5}">
                      <a16:colId xmlns:a16="http://schemas.microsoft.com/office/drawing/2014/main" val="2890356226"/>
                    </a:ext>
                  </a:extLst>
                </a:gridCol>
              </a:tblGrid>
              <a:tr h="667702">
                <a:tc>
                  <a:txBody>
                    <a:bodyPr/>
                    <a:lstStyle/>
                    <a:p>
                      <a:r>
                        <a:rPr lang="en-GB" sz="2400" dirty="0">
                          <a:latin typeface="+mj-lt"/>
                        </a:rPr>
                        <a:t>Ethica</a:t>
                      </a:r>
                      <a:r>
                        <a:rPr lang="en-GB" sz="2400" baseline="0" dirty="0">
                          <a:latin typeface="+mj-lt"/>
                        </a:rPr>
                        <a:t>l issues</a:t>
                      </a:r>
                      <a:endParaRPr lang="en-GB" sz="2400" dirty="0">
                        <a:latin typeface="+mj-lt"/>
                      </a:endParaRPr>
                    </a:p>
                  </a:txBody>
                  <a:tcPr>
                    <a:solidFill>
                      <a:schemeClr val="bg1">
                        <a:lumMod val="85000"/>
                      </a:schemeClr>
                    </a:solidFill>
                  </a:tcPr>
                </a:tc>
                <a:tc>
                  <a:txBody>
                    <a:bodyPr/>
                    <a:lstStyle/>
                    <a:p>
                      <a:r>
                        <a:rPr lang="en-GB" sz="2400" dirty="0">
                          <a:latin typeface="+mj-lt"/>
                        </a:rPr>
                        <a:t>Environmental</a:t>
                      </a:r>
                      <a:r>
                        <a:rPr lang="en-GB" sz="2400" baseline="0" dirty="0">
                          <a:latin typeface="+mj-lt"/>
                        </a:rPr>
                        <a:t> issues</a:t>
                      </a:r>
                      <a:endParaRPr lang="en-GB" sz="2400" dirty="0">
                        <a:latin typeface="+mj-lt"/>
                      </a:endParaRPr>
                    </a:p>
                  </a:txBody>
                  <a:tcPr>
                    <a:solidFill>
                      <a:schemeClr val="bg1">
                        <a:lumMod val="85000"/>
                      </a:schemeClr>
                    </a:solidFill>
                  </a:tcPr>
                </a:tc>
                <a:tc>
                  <a:txBody>
                    <a:bodyPr/>
                    <a:lstStyle/>
                    <a:p>
                      <a:r>
                        <a:rPr lang="en-GB" sz="2400" dirty="0">
                          <a:latin typeface="+mj-lt"/>
                        </a:rPr>
                        <a:t>Legal</a:t>
                      </a:r>
                      <a:r>
                        <a:rPr lang="en-GB" sz="2400" baseline="0" dirty="0">
                          <a:latin typeface="+mj-lt"/>
                        </a:rPr>
                        <a:t> issues</a:t>
                      </a:r>
                      <a:endParaRPr lang="en-GB" sz="2400" dirty="0">
                        <a:latin typeface="+mj-lt"/>
                      </a:endParaRPr>
                    </a:p>
                  </a:txBody>
                  <a:tcPr>
                    <a:solidFill>
                      <a:schemeClr val="bg1">
                        <a:lumMod val="85000"/>
                      </a:schemeClr>
                    </a:solidFill>
                  </a:tcPr>
                </a:tc>
                <a:extLst>
                  <a:ext uri="{0D108BD9-81ED-4DB2-BD59-A6C34878D82A}">
                    <a16:rowId xmlns:a16="http://schemas.microsoft.com/office/drawing/2014/main" val="584267656"/>
                  </a:ext>
                </a:extLst>
              </a:tr>
              <a:tr h="725214">
                <a:tc>
                  <a:txBody>
                    <a:bodyPr/>
                    <a:lstStyle/>
                    <a:p>
                      <a:r>
                        <a:rPr lang="en-GB" sz="1800" b="0" dirty="0">
                          <a:latin typeface="+mj-lt"/>
                        </a:rPr>
                        <a:t>Is it ethical?</a:t>
                      </a:r>
                    </a:p>
                  </a:txBody>
                  <a:tcPr/>
                </a:tc>
                <a:tc>
                  <a:txBody>
                    <a:bodyPr/>
                    <a:lstStyle/>
                    <a:p>
                      <a:r>
                        <a:rPr lang="en-GB" sz="1800" b="0" dirty="0">
                          <a:latin typeface="+mj-lt"/>
                        </a:rPr>
                        <a:t>Would it better for the environment?</a:t>
                      </a:r>
                    </a:p>
                  </a:txBody>
                  <a:tcPr/>
                </a:tc>
                <a:tc>
                  <a:txBody>
                    <a:bodyPr/>
                    <a:lstStyle/>
                    <a:p>
                      <a:r>
                        <a:rPr lang="en-GB" sz="1800" b="0" dirty="0">
                          <a:latin typeface="+mj-lt"/>
                        </a:rPr>
                        <a:t>You have to adhere to laws on the</a:t>
                      </a:r>
                      <a:r>
                        <a:rPr lang="en-GB" sz="1800" b="0" baseline="0" dirty="0">
                          <a:latin typeface="+mj-lt"/>
                        </a:rPr>
                        <a:t> road – how would this change?</a:t>
                      </a:r>
                      <a:endParaRPr lang="en-GB" sz="1800" b="0" dirty="0">
                        <a:latin typeface="+mj-lt"/>
                      </a:endParaRPr>
                    </a:p>
                  </a:txBody>
                  <a:tcPr/>
                </a:tc>
                <a:extLst>
                  <a:ext uri="{0D108BD9-81ED-4DB2-BD59-A6C34878D82A}">
                    <a16:rowId xmlns:a16="http://schemas.microsoft.com/office/drawing/2014/main" val="2062776491"/>
                  </a:ext>
                </a:extLst>
              </a:tr>
              <a:tr h="1254746">
                <a:tc>
                  <a:txBody>
                    <a:bodyPr/>
                    <a:lstStyle/>
                    <a:p>
                      <a:endParaRPr lang="en-GB" sz="1800" dirty="0">
                        <a:latin typeface="+mj-lt"/>
                      </a:endParaRPr>
                    </a:p>
                  </a:txBody>
                  <a:tcPr/>
                </a:tc>
                <a:tc>
                  <a:txBody>
                    <a:bodyPr/>
                    <a:lstStyle/>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p>
                      <a:endParaRPr lang="en-GB" sz="1800" dirty="0">
                        <a:latin typeface="+mj-lt"/>
                      </a:endParaRPr>
                    </a:p>
                  </a:txBody>
                  <a:tcPr/>
                </a:tc>
                <a:tc>
                  <a:txBody>
                    <a:bodyPr/>
                    <a:lstStyle/>
                    <a:p>
                      <a:endParaRPr lang="en-GB" sz="1800" dirty="0">
                        <a:latin typeface="+mj-lt"/>
                      </a:endParaRPr>
                    </a:p>
                  </a:txBody>
                  <a:tcPr/>
                </a:tc>
                <a:extLst>
                  <a:ext uri="{0D108BD9-81ED-4DB2-BD59-A6C34878D82A}">
                    <a16:rowId xmlns:a16="http://schemas.microsoft.com/office/drawing/2014/main" val="1240599413"/>
                  </a:ext>
                </a:extLst>
              </a:tr>
              <a:tr h="763240">
                <a:tc>
                  <a:txBody>
                    <a:bodyPr/>
                    <a:lstStyle/>
                    <a:p>
                      <a:r>
                        <a:rPr lang="en-GB" sz="1800" dirty="0">
                          <a:latin typeface="+mj-lt"/>
                        </a:rPr>
                        <a:t>Which stakeholder(s)</a:t>
                      </a:r>
                      <a:r>
                        <a:rPr lang="en-GB" sz="1800" baseline="0" dirty="0">
                          <a:latin typeface="+mj-lt"/>
                        </a:rPr>
                        <a:t> is likely to affect?</a:t>
                      </a:r>
                      <a:endParaRPr lang="en-GB" sz="1800" dirty="0">
                        <a:latin typeface="+mj-lt"/>
                      </a:endParaRPr>
                    </a:p>
                  </a:txBody>
                  <a:tcPr/>
                </a:tc>
                <a:tc>
                  <a:txBody>
                    <a:bodyPr/>
                    <a:lstStyle/>
                    <a:p>
                      <a:r>
                        <a:rPr lang="en-GB" sz="1800" dirty="0">
                          <a:latin typeface="+mj-lt"/>
                        </a:rPr>
                        <a:t>Which stakeholder(s) is likely to affect?</a:t>
                      </a:r>
                    </a:p>
                    <a:p>
                      <a:endParaRPr lang="en-GB" sz="1800" dirty="0">
                        <a:latin typeface="+mj-lt"/>
                      </a:endParaRPr>
                    </a:p>
                  </a:txBody>
                  <a:tcPr/>
                </a:tc>
                <a:tc>
                  <a:txBody>
                    <a:bodyPr/>
                    <a:lstStyle/>
                    <a:p>
                      <a:r>
                        <a:rPr lang="en-GB" sz="1800" dirty="0">
                          <a:latin typeface="+mj-lt"/>
                        </a:rPr>
                        <a:t>Which stakeholder(s) is likely to affect?</a:t>
                      </a:r>
                    </a:p>
                    <a:p>
                      <a:endParaRPr lang="en-GB" sz="1800" dirty="0">
                        <a:latin typeface="+mj-lt"/>
                      </a:endParaRPr>
                    </a:p>
                  </a:txBody>
                  <a:tcPr/>
                </a:tc>
                <a:extLst>
                  <a:ext uri="{0D108BD9-81ED-4DB2-BD59-A6C34878D82A}">
                    <a16:rowId xmlns:a16="http://schemas.microsoft.com/office/drawing/2014/main" val="2266858477"/>
                  </a:ext>
                </a:extLst>
              </a:tr>
              <a:tr h="1254746">
                <a:tc>
                  <a:txBody>
                    <a:bodyPr/>
                    <a:lstStyle/>
                    <a:p>
                      <a:endParaRPr lang="en-GB" sz="1800" dirty="0">
                        <a:latin typeface="+mj-lt"/>
                      </a:endParaRPr>
                    </a:p>
                  </a:txBody>
                  <a:tcPr/>
                </a:tc>
                <a:tc>
                  <a:txBody>
                    <a:bodyPr/>
                    <a:lstStyle/>
                    <a:p>
                      <a:endParaRPr lang="en-GB" sz="1800" dirty="0">
                        <a:latin typeface="+mj-lt"/>
                      </a:endParaRPr>
                    </a:p>
                  </a:txBody>
                  <a:tcPr/>
                </a:tc>
                <a:tc>
                  <a:txBody>
                    <a:bodyPr/>
                    <a:lstStyle/>
                    <a:p>
                      <a:endParaRPr lang="en-GB" sz="1800" dirty="0">
                        <a:latin typeface="+mj-lt"/>
                      </a:endParaRPr>
                    </a:p>
                  </a:txBody>
                  <a:tcPr/>
                </a:tc>
                <a:extLst>
                  <a:ext uri="{0D108BD9-81ED-4DB2-BD59-A6C34878D82A}">
                    <a16:rowId xmlns:a16="http://schemas.microsoft.com/office/drawing/2014/main" val="283530542"/>
                  </a:ext>
                </a:extLst>
              </a:tr>
            </a:tbl>
          </a:graphicData>
        </a:graphic>
      </p:graphicFrame>
    </p:spTree>
    <p:extLst>
      <p:ext uri="{BB962C8B-B14F-4D97-AF65-F5344CB8AC3E}">
        <p14:creationId xmlns:p14="http://schemas.microsoft.com/office/powerpoint/2010/main" val="858467839"/>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624</Words>
  <Application>Microsoft Office PowerPoint</Application>
  <PresentationFormat>Widescreen</PresentationFormat>
  <Paragraphs>103</Paragraphs>
  <Slides>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Lucida Sans Typewriter</vt:lpstr>
      <vt:lpstr>Times New Roman</vt:lpstr>
      <vt:lpstr>Tw Cen MT</vt:lpstr>
      <vt:lpstr>Office Theme</vt:lpstr>
      <vt:lpstr>WJEC GCSE Digital Technology</vt:lpstr>
      <vt:lpstr>Lesson Objectives:</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2021-09-22T16:55:30Z</dcterms:modified>
</cp:coreProperties>
</file>